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70" r:id="rId4"/>
    <p:sldId id="272" r:id="rId5"/>
    <p:sldId id="273" r:id="rId6"/>
    <p:sldId id="274" r:id="rId7"/>
    <p:sldId id="277" r:id="rId8"/>
    <p:sldId id="279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64" d="100"/>
          <a:sy n="64" d="100"/>
        </p:scale>
        <p:origin x="96" y="1104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2022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1906" y="2554507"/>
            <a:ext cx="9468188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cap="all" dirty="0">
                <a:solidFill>
                  <a:schemeClr val="bg1"/>
                </a:solidFill>
                <a:cs typeface="Arial" panose="020B0604020202020204" pitchFamily="34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</a:rPr>
              <a:t>Инвестиционно-строительный инжиниринг</a:t>
            </a:r>
            <a:r>
              <a:rPr lang="ru-RU" sz="4000" b="1" cap="all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8354" y="3659610"/>
            <a:ext cx="10971524" cy="97439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cs typeface="Segoe UI Light" panose="020B0502040204020203" pitchFamily="34" charset="0"/>
              </a:rPr>
              <a:t>Направление подготовки 08.04.01 Строительство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cs typeface="Segoe UI Light" panose="020B0502040204020203" pitchFamily="34" charset="0"/>
              </a:rPr>
              <a:t>Магистратура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697995"/>
            <a:ext cx="13231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02145" y="938985"/>
            <a:ext cx="2755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7586" y="1624684"/>
            <a:ext cx="4562637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Очень востребованный профиль, созданный как ответ на потребности рынка труда.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11032" y="2916882"/>
            <a:ext cx="5059191" cy="1104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– подготовка выпускника, который в равной степени будет владеть знаниями в области экономики объекта строительства и знаниями технологии и организации его возведения.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1032" y="2491847"/>
            <a:ext cx="22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Цель создания профиля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43544" y="4506180"/>
            <a:ext cx="5731933" cy="162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</a:rPr>
              <a:t>Принятие решения о реализации проекта нельзя представить без предварительной и последующей оценки его эффективности, где решающее значение имеет критерий стоимости. Стоимостной инжиниринг рассматривается как важнейшая управляющая система, необходимая всем участникам инвестиционно-строительной деятельности.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544" y="4198403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Перспективы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10A91-2972-D189-A0D5-C0FC530C89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r="6349"/>
          <a:stretch>
            <a:fillRect/>
          </a:stretch>
        </p:blipFill>
        <p:spPr/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1" grpId="0"/>
      <p:bldP spid="22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08489" y="2284227"/>
            <a:ext cx="11716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дисциплины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плана Профиля </a:t>
            </a:r>
          </a:p>
          <a:p>
            <a:pPr algn="ctr">
              <a:lnSpc>
                <a:spcPct val="100000"/>
              </a:lnSpc>
            </a:pPr>
            <a:r>
              <a:rPr lang="ru-RU" altLang="ru-RU" sz="4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«Инвестиционно-строительный инжиниринг»</a:t>
            </a:r>
          </a:p>
        </p:txBody>
      </p:sp>
    </p:spTree>
    <p:extLst>
      <p:ext uri="{BB962C8B-B14F-4D97-AF65-F5344CB8AC3E}">
        <p14:creationId xmlns:p14="http://schemas.microsoft.com/office/powerpoint/2010/main" val="36284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">
            <a:extLst>
              <a:ext uri="{FF2B5EF4-FFF2-40B4-BE49-F238E27FC236}">
                <a16:creationId xmlns:a16="http://schemas.microsoft.com/office/drawing/2014/main" id="{6E825DFC-A53A-5A4A-830E-E3936EF79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23045"/>
          <a:stretch>
            <a:fillRect/>
          </a:stretch>
        </p:blipFill>
        <p:spPr>
          <a:xfrm>
            <a:off x="8153669" y="1782305"/>
            <a:ext cx="3608837" cy="4462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6CAE7-2B07-9215-0BB4-9E7570FBDE6C}"/>
              </a:ext>
            </a:extLst>
          </p:cNvPr>
          <p:cNvSpPr txBox="1"/>
          <p:nvPr/>
        </p:nvSpPr>
        <p:spPr>
          <a:xfrm>
            <a:off x="182290" y="225000"/>
            <a:ext cx="7712083" cy="640800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Основы научных исследований в экономике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Контрактная система реализации инвестиционно-строительных проектов</a:t>
            </a:r>
            <a:endParaRPr lang="ru-RU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Методология ценообразования в строительной отрасли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Экономика градостроительства и отраслевой маркетинг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Управление рисками в строительстве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Технологический и ценовой аудит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Инжиниринг логистических систем поставок ресурсов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Контроллинг инвестиционно-строительных проектов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Инвестиционный анализ и экспертиза в инжиниринге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Финансирование жилищного строительства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Капитальные вложения в национальные проекты и программы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Проектный инжиниринг в строительстве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Организационно-управленческий инжиниринг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Профессиональное обеспечение технологий информационного моделирования в строительстве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Интеллектуальные системы управления в строительстве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Управление ресурсами в строительстве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Управление инновациями в строительстве</a:t>
            </a:r>
            <a:endParaRPr lang="ru-R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Технологии самоуправления и саморазвития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Контроль технического состояния объектов недвижимости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9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94414" y="334346"/>
            <a:ext cx="3786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Перспективы</a:t>
            </a:r>
          </a:p>
          <a:p>
            <a:pPr algn="ctr"/>
            <a:r>
              <a:rPr lang="ru-RU" sz="3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76619" y="1703716"/>
            <a:ext cx="5192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РАБОТА на следующих должностях: </a:t>
            </a:r>
          </a:p>
          <a:p>
            <a:endParaRPr lang="ru-RU" sz="16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инженер-сметчик и инженер—экономист в организациях Заказчика и подрядчика, девелоперских компаниях, центрах по ценообразованию в строительстве;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специалист тендерного отдела;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специалист службы снабжения;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инженер-нормировщик;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специалист планово-экономического отдела; 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</a:rPr>
              <a:t>инженер производственно-технического отдела;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инженера-консультанта;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управляющего проектом;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руководителя проекта;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директора портфеля проектов;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директора инвестиционной программы;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92D050"/>
                </a:solidFill>
              </a:rPr>
              <a:t>и др.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DADA43A-9A6D-0D85-22B1-57D1C6D3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" y="664348"/>
            <a:ext cx="3121152" cy="20787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0E2E16-F1DF-15CD-060A-3E8EC4FE0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67366"/>
            <a:ext cx="3048000" cy="202996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FBB61D-A283-BF71-53FD-4E2853E5C6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7" y="4187394"/>
            <a:ext cx="3118106" cy="20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67D3EE26-6050-BC2D-5480-2739683FA2B7}"/>
              </a:ext>
            </a:extLst>
          </p:cNvPr>
          <p:cNvSpPr>
            <a:spLocks noGrp="1"/>
          </p:cNvSpPr>
          <p:nvPr/>
        </p:nvSpPr>
        <p:spPr>
          <a:xfrm>
            <a:off x="0" y="130534"/>
            <a:ext cx="11497456" cy="6596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b="1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Тематика магистерских диссертаций</a:t>
            </a:r>
            <a:r>
              <a:rPr lang="ru-RU" sz="160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 варианта реализации инвестиционно-строительного проекта для достижения нормы доходности инвестора.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формирования конкурсной документации проекта и принципы формирования уточненного бюджета.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всеми этапами формирования и реализации бюджета проекта заказчиком (техническим заказчиком).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технико-экономических решений проектной организацией для повышения потребительских свойств строительной продукции.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стоимости проекта при использовании инновационных технологий и ресурсов на этапе проектирования.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затратами по видам работ, статьями затрат, влияющими на стоимость реализации проекта подрядным предприятием.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графиков проведения строительных работ, планов капитальных вложений, а также бюджетов проекта.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модели центров затрат и контроль стоимости проекта в рамках запланированных результатов.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Методы контроля стоимости затрат проекта и разработка мероприятий корректирующего и предупреждающего характера.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методики формирования резервов снижения стоимости строительной продукции строительным предприятием.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норм и расценок на виды работ.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технологий и строительных ресурсов для сокращения затрат на стадии эксплуатации объекта.</a:t>
            </a:r>
            <a:endParaRPr lang="ru-RU" sz="16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Организация закупочной и логистической деятельности проектируемого объекта.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1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5E7800-B299-F744-24AA-37486A3D225C}"/>
              </a:ext>
            </a:extLst>
          </p:cNvPr>
          <p:cNvSpPr txBox="1"/>
          <p:nvPr/>
        </p:nvSpPr>
        <p:spPr>
          <a:xfrm>
            <a:off x="693295" y="505293"/>
            <a:ext cx="6093500" cy="531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2400" b="1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Конкурентные преимущества программы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  <a:tabLst>
                <a:tab pos="810260" algn="l"/>
              </a:tabLst>
            </a:pPr>
            <a:r>
              <a:rPr lang="ru-RU" sz="24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Обширные компетенции в области строительства и экономики строительства взаимодополняющие друг друга;</a:t>
            </a:r>
            <a:endParaRPr lang="ru-RU" sz="24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"/>
              <a:tabLst>
                <a:tab pos="810260" algn="l"/>
              </a:tabLst>
            </a:pPr>
            <a:r>
              <a:rPr lang="ru-RU" sz="2400" b="0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Углубленные знания, умения и навыки в области экономики строительства и недвижимости, позволяют занимать большую номенклатуру должностей в т.ч. руководящие, на строительном предприятии.</a:t>
            </a:r>
            <a:endParaRPr lang="ru-RU" sz="2400" b="1" kern="14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2B7CF9-DF10-07E2-ACEB-F52D62E8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043" y="1966961"/>
            <a:ext cx="4302662" cy="14470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8AB42-3E9D-B959-6AC4-E685EF60B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043" y="3818744"/>
            <a:ext cx="4302662" cy="14697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777540-60EF-D7FE-FA6F-808D2A170928}"/>
              </a:ext>
            </a:extLst>
          </p:cNvPr>
          <p:cNvSpPr txBox="1"/>
          <p:nvPr/>
        </p:nvSpPr>
        <p:spPr>
          <a:xfrm>
            <a:off x="7079105" y="505293"/>
            <a:ext cx="4419600" cy="90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ru-RU" sz="2400" b="1" kern="14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Проходные баллы и количество мест</a:t>
            </a:r>
          </a:p>
        </p:txBody>
      </p:sp>
    </p:spTree>
    <p:extLst>
      <p:ext uri="{BB962C8B-B14F-4D97-AF65-F5344CB8AC3E}">
        <p14:creationId xmlns:p14="http://schemas.microsoft.com/office/powerpoint/2010/main" val="97050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2022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2697" y="2891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474</Words>
  <Application>Microsoft Office PowerPoint</Application>
  <PresentationFormat>Широкоэкранный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Montserrat</vt:lpstr>
      <vt:lpstr>Raleway Light</vt:lpstr>
      <vt:lpstr>Symbol</vt:lpstr>
      <vt:lpstr>Verdana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Григорий Сызранцев</cp:lastModifiedBy>
  <cp:revision>20</cp:revision>
  <dcterms:created xsi:type="dcterms:W3CDTF">2018-07-13T07:41:31Z</dcterms:created>
  <dcterms:modified xsi:type="dcterms:W3CDTF">2022-06-27T06:37:22Z</dcterms:modified>
</cp:coreProperties>
</file>